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36" d="100"/>
          <a:sy n="136" d="100"/>
        </p:scale>
        <p:origin x="-1664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printerSettings" Target="printerSettings/printerSettings1.bin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2DB22B-10B8-CD42-9EFF-4D9716402C34}" type="datetimeFigureOut">
              <a:rPr lang="en-US" smtClean="0"/>
              <a:t>12-02-12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2A4E1F-EC9A-6C47-A3F0-7FFFF6C0B5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29390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2DB22B-10B8-CD42-9EFF-4D9716402C34}" type="datetimeFigureOut">
              <a:rPr lang="en-US" smtClean="0"/>
              <a:t>12-02-12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2A4E1F-EC9A-6C47-A3F0-7FFFF6C0B5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71607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2DB22B-10B8-CD42-9EFF-4D9716402C34}" type="datetimeFigureOut">
              <a:rPr lang="en-US" smtClean="0"/>
              <a:t>12-02-12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2A4E1F-EC9A-6C47-A3F0-7FFFF6C0B5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50448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2DB22B-10B8-CD42-9EFF-4D9716402C34}" type="datetimeFigureOut">
              <a:rPr lang="en-US" smtClean="0"/>
              <a:t>12-02-12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2A4E1F-EC9A-6C47-A3F0-7FFFF6C0B5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54504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2DB22B-10B8-CD42-9EFF-4D9716402C34}" type="datetimeFigureOut">
              <a:rPr lang="en-US" smtClean="0"/>
              <a:t>12-02-12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2A4E1F-EC9A-6C47-A3F0-7FFFF6C0B5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22884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2DB22B-10B8-CD42-9EFF-4D9716402C34}" type="datetimeFigureOut">
              <a:rPr lang="en-US" smtClean="0"/>
              <a:t>12-02-12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2A4E1F-EC9A-6C47-A3F0-7FFFF6C0B5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40731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2DB22B-10B8-CD42-9EFF-4D9716402C34}" type="datetimeFigureOut">
              <a:rPr lang="en-US" smtClean="0"/>
              <a:t>12-02-12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2A4E1F-EC9A-6C47-A3F0-7FFFF6C0B5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55307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2DB22B-10B8-CD42-9EFF-4D9716402C34}" type="datetimeFigureOut">
              <a:rPr lang="en-US" smtClean="0"/>
              <a:t>12-02-12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2A4E1F-EC9A-6C47-A3F0-7FFFF6C0B5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12112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2DB22B-10B8-CD42-9EFF-4D9716402C34}" type="datetimeFigureOut">
              <a:rPr lang="en-US" smtClean="0"/>
              <a:t>12-02-12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2A4E1F-EC9A-6C47-A3F0-7FFFF6C0B5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53946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2DB22B-10B8-CD42-9EFF-4D9716402C34}" type="datetimeFigureOut">
              <a:rPr lang="en-US" smtClean="0"/>
              <a:t>12-02-12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2A4E1F-EC9A-6C47-A3F0-7FFFF6C0B5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16506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2DB22B-10B8-CD42-9EFF-4D9716402C34}" type="datetimeFigureOut">
              <a:rPr lang="en-US" smtClean="0"/>
              <a:t>12-02-12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2A4E1F-EC9A-6C47-A3F0-7FFFF6C0B5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17526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2DB22B-10B8-CD42-9EFF-4D9716402C34}" type="datetimeFigureOut">
              <a:rPr lang="en-US" smtClean="0"/>
              <a:t>12-02-12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2A4E1F-EC9A-6C47-A3F0-7FFFF6C0B5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50249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Info-Text Mini Unit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38218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In a variety of info-texts, as well as other media outlets, there is plenty of bias.</a:t>
            </a:r>
          </a:p>
          <a:p>
            <a:pPr lvl="1"/>
            <a:r>
              <a:rPr lang="en-US" dirty="0" smtClean="0"/>
              <a:t>Give me some examples</a:t>
            </a:r>
          </a:p>
          <a:p>
            <a:pPr lvl="1"/>
            <a:endParaRPr lang="en-US" dirty="0"/>
          </a:p>
          <a:p>
            <a:pPr lvl="1"/>
            <a:r>
              <a:rPr lang="en-US" dirty="0" smtClean="0"/>
              <a:t>One question you must ask yourself is: </a:t>
            </a:r>
          </a:p>
          <a:p>
            <a:pPr lvl="2"/>
            <a:r>
              <a:rPr lang="en-US" b="1" i="1" dirty="0" smtClean="0"/>
              <a:t>why?</a:t>
            </a:r>
          </a:p>
          <a:p>
            <a:pPr lvl="2"/>
            <a:r>
              <a:rPr lang="en-US" dirty="0" smtClean="0"/>
              <a:t>Why is/are this/these person/people/organization telling me these types of things?</a:t>
            </a:r>
          </a:p>
          <a:p>
            <a:pPr lvl="3"/>
            <a:r>
              <a:rPr lang="en-US" dirty="0" smtClean="0"/>
              <a:t>The motivation behind the things they are telling you is a bias towards something they believe in.</a:t>
            </a:r>
          </a:p>
          <a:p>
            <a:pPr lvl="3"/>
            <a:r>
              <a:rPr lang="en-US" dirty="0" smtClean="0"/>
              <a:t>Likes, dislikes, political beliefs, or financial reasoning; bias is used to persuade you to believe in something.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94418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In Class Activity – Due at the end of class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Read the article – identify any new words that you might think are important or new</a:t>
            </a:r>
          </a:p>
          <a:p>
            <a:r>
              <a:rPr lang="en-US" dirty="0" smtClean="0"/>
              <a:t>The questions you answer should be the questions you ask each time you read a piece of info-text…who, what, why?</a:t>
            </a:r>
            <a:endParaRPr lang="en-US" dirty="0"/>
          </a:p>
          <a:p>
            <a:r>
              <a:rPr lang="en-US" dirty="0" smtClean="0"/>
              <a:t>Answer the following questions in the form of 1-2 paragraphs: </a:t>
            </a:r>
          </a:p>
          <a:p>
            <a:pPr lvl="1"/>
            <a:r>
              <a:rPr lang="en-US" dirty="0" smtClean="0"/>
              <a:t>Who is the writer?  </a:t>
            </a:r>
          </a:p>
          <a:p>
            <a:pPr lvl="1"/>
            <a:r>
              <a:rPr lang="en-US" dirty="0" smtClean="0"/>
              <a:t>What bias is evident in this piece</a:t>
            </a:r>
            <a:r>
              <a:rPr lang="en-US" dirty="0"/>
              <a:t>? </a:t>
            </a:r>
            <a:r>
              <a:rPr lang="en-US"/>
              <a:t>What evidence do you have to support this assumption?</a:t>
            </a:r>
            <a:endParaRPr lang="en-US" dirty="0" smtClean="0"/>
          </a:p>
          <a:p>
            <a:pPr lvl="1"/>
            <a:r>
              <a:rPr lang="en-US" dirty="0"/>
              <a:t>What is the purpose of this article?</a:t>
            </a:r>
          </a:p>
          <a:p>
            <a:pPr lvl="1"/>
            <a:r>
              <a:rPr lang="en-US" dirty="0" smtClean="0"/>
              <a:t>Who, in your opinion, is the intended audience?</a:t>
            </a:r>
          </a:p>
          <a:p>
            <a:pPr lvl="1"/>
            <a:r>
              <a:rPr lang="en-US" dirty="0" smtClean="0"/>
              <a:t> Why was this article written?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68812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Introductory Activity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endParaRPr lang="en-US" dirty="0"/>
          </a:p>
          <a:p>
            <a:r>
              <a:rPr lang="en-US" dirty="0" smtClean="0"/>
              <a:t>Instructions:</a:t>
            </a:r>
          </a:p>
          <a:p>
            <a:pPr lvl="1"/>
            <a:r>
              <a:rPr lang="en-US" dirty="0" smtClean="0"/>
              <a:t>1.  I will put a series of adjectives or nouns on the screen; you and a partner will then discuss amongst yourself and try to guess what the </a:t>
            </a:r>
            <a:r>
              <a:rPr lang="en-US" b="1" u="sng" dirty="0" smtClean="0"/>
              <a:t>1 THING IS.</a:t>
            </a:r>
          </a:p>
          <a:p>
            <a:pPr lvl="1"/>
            <a:endParaRPr lang="en-US" b="1" u="sng" dirty="0"/>
          </a:p>
          <a:p>
            <a:pPr lvl="2"/>
            <a:r>
              <a:rPr lang="en-US" dirty="0" smtClean="0"/>
              <a:t>For example: if I was to say: hot, yellow and round, many of you would assume I am talking about the…</a:t>
            </a:r>
          </a:p>
          <a:p>
            <a:pPr lvl="2"/>
            <a:r>
              <a:rPr lang="en-US" dirty="0" smtClean="0"/>
              <a:t>Sun!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52781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Okay…let’s start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1. Inexpensive, refreshing, relaxing, </a:t>
            </a:r>
            <a:r>
              <a:rPr lang="en-US" dirty="0" err="1" smtClean="0"/>
              <a:t>clensing</a:t>
            </a:r>
            <a:r>
              <a:rPr lang="en-US" dirty="0" smtClean="0"/>
              <a:t>, abundant.</a:t>
            </a:r>
          </a:p>
          <a:p>
            <a:pPr lvl="1"/>
            <a:r>
              <a:rPr lang="en-US" dirty="0" smtClean="0"/>
              <a:t>Water</a:t>
            </a:r>
            <a:endParaRPr lang="en-US" dirty="0"/>
          </a:p>
          <a:p>
            <a:r>
              <a:rPr lang="en-US" dirty="0" smtClean="0"/>
              <a:t>2.  Useful, popular, numerous, portable, knowledgeable, historical</a:t>
            </a:r>
          </a:p>
          <a:p>
            <a:pPr lvl="1"/>
            <a:r>
              <a:rPr lang="en-US" dirty="0" smtClean="0"/>
              <a:t>Books</a:t>
            </a:r>
            <a:endParaRPr lang="en-US" dirty="0"/>
          </a:p>
          <a:p>
            <a:r>
              <a:rPr lang="en-US" dirty="0" smtClean="0"/>
              <a:t>3.  Cute, warm, little-appetite, sometime-smelly, defenseless</a:t>
            </a:r>
          </a:p>
          <a:p>
            <a:pPr lvl="1"/>
            <a:r>
              <a:rPr lang="en-US" dirty="0" smtClean="0"/>
              <a:t>Baby/Babies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345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Reflection #1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Were you right?   How many times?  If you were right, was it luck, or did you know what these things were?  How did you know?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77362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</a:t>
            </a:r>
            <a:r>
              <a:rPr lang="en-US" baseline="30000" dirty="0" smtClean="0"/>
              <a:t>nd</a:t>
            </a:r>
            <a:r>
              <a:rPr lang="en-US" dirty="0" smtClean="0"/>
              <a:t> Activity - Individually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Instructions:</a:t>
            </a:r>
          </a:p>
          <a:p>
            <a:pPr lvl="1"/>
            <a:r>
              <a:rPr lang="en-US" dirty="0" smtClean="0"/>
              <a:t>You will be presented with 3 words.  When you see the word you will have 60 seconds to come up with as many adjectives, or descriptions, of this word that you can think of. Really use your</a:t>
            </a:r>
            <a:r>
              <a:rPr lang="en-US" b="1" i="1" dirty="0" smtClean="0"/>
              <a:t> lexicon ( mental dictionary) </a:t>
            </a:r>
            <a:r>
              <a:rPr lang="en-US" dirty="0" smtClean="0"/>
              <a:t>here</a:t>
            </a:r>
          </a:p>
          <a:p>
            <a:pPr lvl="2"/>
            <a:endParaRPr lang="en-US" dirty="0"/>
          </a:p>
          <a:p>
            <a:pPr lvl="2"/>
            <a:r>
              <a:rPr lang="en-US" dirty="0" smtClean="0"/>
              <a:t>For example:  If the word Calculus was to be put on screen you might see me put words such as:</a:t>
            </a:r>
          </a:p>
          <a:p>
            <a:pPr lvl="3"/>
            <a:r>
              <a:rPr lang="en-US" dirty="0" smtClean="0"/>
              <a:t>(Difficult, frustrating, stressful, incomprehensible) on the board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62768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Let’s do it…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4. Cat</a:t>
            </a:r>
          </a:p>
          <a:p>
            <a:r>
              <a:rPr lang="en-US" dirty="0" smtClean="0"/>
              <a:t>5. China</a:t>
            </a:r>
          </a:p>
          <a:p>
            <a:r>
              <a:rPr lang="en-US" dirty="0" smtClean="0"/>
              <a:t>6. School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89305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Next step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Now take one of these three words, and write as much as you can for approximately 5 minutes on the topic.  Try and use the words you came up with.</a:t>
            </a:r>
          </a:p>
          <a:p>
            <a:endParaRPr lang="en-US" dirty="0"/>
          </a:p>
          <a:p>
            <a:pPr lvl="1"/>
            <a:r>
              <a:rPr lang="en-US" dirty="0" smtClean="0"/>
              <a:t>What did you write?  Compare what you wrote with a partner and see if the pair of you came up with similarities or differences in the way you described each word.  </a:t>
            </a:r>
          </a:p>
          <a:p>
            <a:pPr lvl="1"/>
            <a:r>
              <a:rPr lang="en-US" dirty="0" smtClean="0"/>
              <a:t>Also compare your sentences </a:t>
            </a:r>
            <a:r>
              <a:rPr lang="en-US" dirty="0" smtClean="0">
                <a:sym typeface="Wingdings"/>
              </a:rPr>
              <a:t>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22314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</a:t>
            </a:r>
            <a:r>
              <a:rPr lang="en-US" baseline="30000" dirty="0" smtClean="0"/>
              <a:t>nd</a:t>
            </a:r>
            <a:r>
              <a:rPr lang="en-US" dirty="0" smtClean="0"/>
              <a:t> reflection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is the general opinion of this article you have written – however short it might be?  Why do you have this opinion on this certain topic?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92485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Whatever influences your opinion is bias!</a:t>
            </a:r>
          </a:p>
          <a:p>
            <a:pPr lvl="1"/>
            <a:r>
              <a:rPr lang="en-US" dirty="0" smtClean="0"/>
              <a:t>Bias can be anything – gender, occupation, ethnicity, nationality, financial stand-point, what your income is.</a:t>
            </a:r>
          </a:p>
          <a:p>
            <a:pPr lvl="2"/>
            <a:r>
              <a:rPr lang="en-US" dirty="0" smtClean="0"/>
              <a:t>Can you think of an example where bias might be evident?</a:t>
            </a:r>
          </a:p>
          <a:p>
            <a:endParaRPr lang="en-US" dirty="0"/>
          </a:p>
          <a:p>
            <a:r>
              <a:rPr lang="en-US" dirty="0" smtClean="0"/>
              <a:t>In this info-text unit we will be looking at a variety of texts: newspapers, magazines and websites.</a:t>
            </a:r>
          </a:p>
          <a:p>
            <a:pPr lvl="1"/>
            <a:r>
              <a:rPr lang="en-US" dirty="0" smtClean="0"/>
              <a:t>We will gain a strong understanding of the following important ideas:</a:t>
            </a:r>
          </a:p>
          <a:p>
            <a:pPr lvl="2"/>
            <a:r>
              <a:rPr lang="en-US" dirty="0" smtClean="0"/>
              <a:t>Bias</a:t>
            </a:r>
          </a:p>
          <a:p>
            <a:pPr lvl="2"/>
            <a:r>
              <a:rPr lang="en-US" dirty="0" smtClean="0"/>
              <a:t>Persuasive writing</a:t>
            </a:r>
          </a:p>
          <a:p>
            <a:pPr lvl="2"/>
            <a:r>
              <a:rPr lang="en-US" dirty="0" smtClean="0"/>
              <a:t>Evidence</a:t>
            </a:r>
          </a:p>
          <a:p>
            <a:pPr lvl="2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6981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59</TotalTime>
  <Words>650</Words>
  <Application>Microsoft Macintosh PowerPoint</Application>
  <PresentationFormat>On-screen Show (4:3)</PresentationFormat>
  <Paragraphs>63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Info-Text Mini Unit</vt:lpstr>
      <vt:lpstr>Introductory Activity</vt:lpstr>
      <vt:lpstr>Okay…let’s start</vt:lpstr>
      <vt:lpstr>Reflection #1</vt:lpstr>
      <vt:lpstr>2nd Activity - Individually</vt:lpstr>
      <vt:lpstr>Let’s do it…</vt:lpstr>
      <vt:lpstr>Next step</vt:lpstr>
      <vt:lpstr>2nd reflection</vt:lpstr>
      <vt:lpstr>Bias</vt:lpstr>
      <vt:lpstr>Bias</vt:lpstr>
      <vt:lpstr>In Class Activity – Due at the end of class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Info-Text Mini Unit</dc:title>
  <dc:creator>lukas bennett</dc:creator>
  <cp:lastModifiedBy>lukas bennett</cp:lastModifiedBy>
  <cp:revision>8</cp:revision>
  <dcterms:created xsi:type="dcterms:W3CDTF">2012-02-08T11:47:37Z</dcterms:created>
  <dcterms:modified xsi:type="dcterms:W3CDTF">2012-02-12T12:46:53Z</dcterms:modified>
</cp:coreProperties>
</file>